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301" r:id="rId4"/>
    <p:sldId id="282" r:id="rId5"/>
    <p:sldId id="283" r:id="rId6"/>
    <p:sldId id="284" r:id="rId7"/>
    <p:sldId id="285" r:id="rId8"/>
    <p:sldId id="302" r:id="rId9"/>
    <p:sldId id="287" r:id="rId10"/>
    <p:sldId id="288" r:id="rId11"/>
    <p:sldId id="294" r:id="rId12"/>
    <p:sldId id="296" r:id="rId13"/>
    <p:sldId id="297" r:id="rId14"/>
    <p:sldId id="306" r:id="rId15"/>
    <p:sldId id="258" r:id="rId16"/>
    <p:sldId id="260" r:id="rId17"/>
    <p:sldId id="269" r:id="rId18"/>
    <p:sldId id="264" r:id="rId19"/>
    <p:sldId id="303" r:id="rId20"/>
    <p:sldId id="304" r:id="rId21"/>
    <p:sldId id="290" r:id="rId22"/>
    <p:sldId id="289" r:id="rId23"/>
    <p:sldId id="295" r:id="rId24"/>
    <p:sldId id="298" r:id="rId25"/>
    <p:sldId id="300" r:id="rId26"/>
    <p:sldId id="263" r:id="rId27"/>
    <p:sldId id="305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32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8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389" y="77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1T18:45:14.135" idx="15">
    <p:pos x="2786" y="603"/>
    <p:text>имх, лобач, лого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90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540.png"/><Relationship Id="rId10" Type="http://schemas.openxmlformats.org/officeDocument/2006/relationships/image" Target="../media/image55.jpeg"/><Relationship Id="rId4" Type="http://schemas.openxmlformats.org/officeDocument/2006/relationships/image" Target="../media/image79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591.pn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emf"/><Relationship Id="rId11" Type="http://schemas.openxmlformats.org/officeDocument/2006/relationships/image" Target="../media/image63.png"/><Relationship Id="rId5" Type="http://schemas.openxmlformats.org/officeDocument/2006/relationships/package" Target="../embeddings/Microsoft_Excel_Worksheet.xlsx"/><Relationship Id="rId10" Type="http://schemas.openxmlformats.org/officeDocument/2006/relationships/image" Target="../media/image58.jpe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70.png"/><Relationship Id="rId7" Type="http://schemas.openxmlformats.org/officeDocument/2006/relationships/image" Target="../media/image8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520.png"/><Relationship Id="rId5" Type="http://schemas.openxmlformats.org/officeDocument/2006/relationships/image" Target="../media/image81.png"/><Relationship Id="rId10" Type="http://schemas.openxmlformats.org/officeDocument/2006/relationships/image" Target="../media/image510.png"/><Relationship Id="rId4" Type="http://schemas.openxmlformats.org/officeDocument/2006/relationships/image" Target="../media/image75.png"/><Relationship Id="rId9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570.png"/><Relationship Id="rId12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5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7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7.jpeg"/><Relationship Id="rId7" Type="http://schemas.openxmlformats.org/officeDocument/2006/relationships/image" Target="../media/image108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1.e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em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49424"/>
            <a:ext cx="9144000" cy="1260539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Моделирование процесса полимеризации композиций</a:t>
            </a:r>
            <a:br>
              <a:rPr lang="ru-RU" sz="2800" b="1" dirty="0"/>
            </a:br>
            <a:r>
              <a:rPr lang="ru-RU" sz="2800" b="1" dirty="0"/>
              <a:t>ДМЭГ/бутанол, ПЭТА/бутанол и ОКМ-2/бутанол, инициируемого системой о-хинон/амин</a:t>
            </a:r>
            <a:endParaRPr lang="ru-RU" sz="36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7466" y="4297680"/>
            <a:ext cx="6787662" cy="2560320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Работу выполнил:</a:t>
            </a:r>
          </a:p>
          <a:p>
            <a:pPr algn="r"/>
            <a:r>
              <a:rPr lang="ru-RU" dirty="0"/>
              <a:t> студент 5 курса Крайнов Илья Олегович</a:t>
            </a:r>
          </a:p>
          <a:p>
            <a:pPr algn="r"/>
            <a:endParaRPr lang="ru-RU" dirty="0"/>
          </a:p>
          <a:p>
            <a:pPr algn="r">
              <a:lnSpc>
                <a:spcPct val="170000"/>
              </a:lnSpc>
            </a:pPr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>
              <a:lnSpc>
                <a:spcPct val="170000"/>
              </a:lnSpc>
            </a:pPr>
            <a:r>
              <a:rPr lang="ru-RU" dirty="0"/>
              <a:t>к.ф.-м.н. </a:t>
            </a:r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Ингибирование </a:t>
            </a:r>
            <a:r>
              <a:rPr lang="ru-RU" dirty="0"/>
              <a:t>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9" y="767928"/>
            <a:ext cx="4140233" cy="51852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5268206" y="884544"/>
            <a:ext cx="3170944" cy="3534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7" y="1820475"/>
            <a:ext cx="6956623" cy="1588340"/>
          </a:xfrm>
          <a:prstGeom prst="rect">
            <a:avLst/>
          </a:prstGeom>
          <a:ln w="28575">
            <a:noFill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" y="5290151"/>
            <a:ext cx="3729553" cy="67588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13AF0E-229F-4C1A-9A3C-E03D8737786A}"/>
              </a:ext>
            </a:extLst>
          </p:cNvPr>
          <p:cNvGrpSpPr/>
          <p:nvPr/>
        </p:nvGrpSpPr>
        <p:grpSpPr>
          <a:xfrm>
            <a:off x="4826668" y="5503748"/>
            <a:ext cx="3672675" cy="365125"/>
            <a:chOff x="4624277" y="5009095"/>
            <a:chExt cx="4391707" cy="436609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8FE44C38-1CB2-4EEC-9FE0-D4EBAB620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20" r="72106"/>
            <a:stretch/>
          </p:blipFill>
          <p:spPr>
            <a:xfrm>
              <a:off x="4624277" y="5021118"/>
              <a:ext cx="1244686" cy="41469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54B1444-5E60-4744-8327-10769F91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5893880" y="5009095"/>
              <a:ext cx="3122104" cy="436609"/>
            </a:xfrm>
            <a:prstGeom prst="rect">
              <a:avLst/>
            </a:prstGeom>
          </p:spPr>
        </p:pic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38E68-C62F-4F9B-BD2A-887B38752BBF}"/>
              </a:ext>
            </a:extLst>
          </p:cNvPr>
          <p:cNvSpPr/>
          <p:nvPr/>
        </p:nvSpPr>
        <p:spPr>
          <a:xfrm>
            <a:off x="626655" y="696687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8FAAB-4106-4D79-B1D3-358B3D24351D}"/>
              </a:ext>
            </a:extLst>
          </p:cNvPr>
          <p:cNvSpPr/>
          <p:nvPr/>
        </p:nvSpPr>
        <p:spPr>
          <a:xfrm>
            <a:off x="622407" y="1759205"/>
            <a:ext cx="7892943" cy="317979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200356" y="495971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38BB7-2D7D-4A81-8616-931AEDFDE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077" y="3549815"/>
            <a:ext cx="4203201" cy="133248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E50BDE-A868-4AC4-B623-623232FD7E15}"/>
              </a:ext>
            </a:extLst>
          </p:cNvPr>
          <p:cNvSpPr/>
          <p:nvPr/>
        </p:nvSpPr>
        <p:spPr>
          <a:xfrm>
            <a:off x="7078980" y="937260"/>
            <a:ext cx="163830" cy="2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7070AD-F16F-40E8-B41F-FDA1D66E7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0419" y="18100"/>
            <a:ext cx="9144000" cy="3604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C5021F-3BB3-41C4-BB9B-8ED3B3E24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419" y="3996132"/>
            <a:ext cx="9144000" cy="32639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97ACF-3E6A-467D-9F4D-9E728E69F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419" y="-2241132"/>
            <a:ext cx="7943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556" y="4342792"/>
            <a:ext cx="6779049" cy="2243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1" y="566048"/>
            <a:ext cx="6942846" cy="3527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62801" y="3168985"/>
            <a:ext cx="623456" cy="66230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736126" y="4492635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A3B74F79-3898-4B50-BECA-2F211D62FE79}"/>
              </a:ext>
            </a:extLst>
          </p:cNvPr>
          <p:cNvSpPr/>
          <p:nvPr/>
        </p:nvSpPr>
        <p:spPr>
          <a:xfrm rot="5400000" flipH="1">
            <a:off x="71699" y="3834493"/>
            <a:ext cx="1703819" cy="1459942"/>
          </a:xfrm>
          <a:prstGeom prst="arc">
            <a:avLst>
              <a:gd name="adj1" fmla="val 15837481"/>
              <a:gd name="adj2" fmla="val 20021401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0F57B-817B-4CA2-A515-6D53A54A3E0E}"/>
              </a:ext>
            </a:extLst>
          </p:cNvPr>
          <p:cNvSpPr txBox="1"/>
          <p:nvPr/>
        </p:nvSpPr>
        <p:spPr>
          <a:xfrm rot="16200000">
            <a:off x="31803" y="531056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2920" y="4283048"/>
            <a:ext cx="6605788" cy="2328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114737" y="529344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" y="650240"/>
            <a:ext cx="6971296" cy="3443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5035" y="2950464"/>
            <a:ext cx="2121317" cy="84822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749078" y="4463177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B22A19-0C9A-4596-828B-C77C2DD0A7B6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818DD3B5-DE26-4CA4-BD4A-013EB562F561}"/>
              </a:ext>
            </a:extLst>
          </p:cNvPr>
          <p:cNvSpPr/>
          <p:nvPr/>
        </p:nvSpPr>
        <p:spPr>
          <a:xfrm rot="5400000" flipH="1">
            <a:off x="1520375" y="3772179"/>
            <a:ext cx="2217419" cy="1459942"/>
          </a:xfrm>
          <a:prstGeom prst="arc">
            <a:avLst>
              <a:gd name="adj1" fmla="val 15837481"/>
              <a:gd name="adj2" fmla="val 20993381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4DAE6-11DF-4B3E-A8B4-D64AFA73ECE9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39270"/>
            <a:ext cx="6975086" cy="345423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815" y="4371649"/>
            <a:ext cx="6660573" cy="2243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74993" y="1981200"/>
            <a:ext cx="178448" cy="182570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E43C7D0-B65B-4769-B207-3580BC0774EA}"/>
              </a:ext>
            </a:extLst>
          </p:cNvPr>
          <p:cNvGrpSpPr/>
          <p:nvPr/>
        </p:nvGrpSpPr>
        <p:grpSpPr>
          <a:xfrm>
            <a:off x="745929" y="4486918"/>
            <a:ext cx="726440" cy="507832"/>
            <a:chOff x="7482840" y="4674566"/>
            <a:chExt cx="726440" cy="507832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78B8D0A-D333-45DF-BB59-4A355FF7239A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1DA3E9F-4588-4306-A8D8-2D562EA99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17B482E-544C-4382-8FC1-8861F7226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F752F4-A9C7-4451-B901-E076ACC6DE3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912ECC-6456-47CB-B87D-721CEA72D13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0" name="Дуга 19">
            <a:extLst>
              <a:ext uri="{FF2B5EF4-FFF2-40B4-BE49-F238E27FC236}">
                <a16:creationId xmlns:a16="http://schemas.microsoft.com/office/drawing/2014/main" id="{D4A866D2-8D2D-46BA-B6B4-F055247BDE89}"/>
              </a:ext>
            </a:extLst>
          </p:cNvPr>
          <p:cNvSpPr/>
          <p:nvPr/>
        </p:nvSpPr>
        <p:spPr>
          <a:xfrm rot="5400000" flipH="1">
            <a:off x="-845648" y="3495310"/>
            <a:ext cx="2556921" cy="2290815"/>
          </a:xfrm>
          <a:prstGeom prst="arc">
            <a:avLst>
              <a:gd name="adj1" fmla="val 16153466"/>
              <a:gd name="adj2" fmla="val 20442397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745705-7CEC-4AE7-9F82-E4F02A87F8A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6F891-16F6-401C-9C3A-5EB695E6FB9D}"/>
              </a:ext>
            </a:extLst>
          </p:cNvPr>
          <p:cNvSpPr txBox="1"/>
          <p:nvPr/>
        </p:nvSpPr>
        <p:spPr>
          <a:xfrm rot="16200000">
            <a:off x="114737" y="529344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E979D-F2A2-428D-AD93-813529C5CCBE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1312AC-6854-48CB-A270-39D8F098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267A898-19AD-4CBF-87EB-79B67BCB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констант скорости на кинетику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21D331B-7089-41F2-ADB7-8FB144BB0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35758"/>
              </p:ext>
            </p:extLst>
          </p:nvPr>
        </p:nvGraphicFramePr>
        <p:xfrm>
          <a:off x="205739" y="1678082"/>
          <a:ext cx="8732521" cy="37511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7503">
                  <a:extLst>
                    <a:ext uri="{9D8B030D-6E8A-4147-A177-3AD203B41FA5}">
                      <a16:colId xmlns:a16="http://schemas.microsoft.com/office/drawing/2014/main" val="356686908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95587199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113707401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31523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42977621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4293495791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46266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Константа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Индукционный период 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Максимальная скорость конверсии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%/с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34218"/>
                  </a:ext>
                </a:extLst>
              </a:tr>
              <a:tr h="15929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0.1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0.1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0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l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799.840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54.485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0.0373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7040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diff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205.061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09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r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98.250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&gt;800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0.0584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87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p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dQ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524.132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124.972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0.0073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0.0487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679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rD_dis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203.380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221.622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700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203.380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221.622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28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prop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0.400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&gt;800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0.0002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0.5078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802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inh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0.400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190.579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0.0188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0.0355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89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  <a:latin typeface="+mn-lt"/>
                        </a:rPr>
                        <a:t>trans_m</a:t>
                      </a:r>
                      <a:endParaRPr lang="ru-RU" sz="1600" b="1" i="1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0.0310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0.0310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trans_sol</a:t>
                      </a:r>
                      <a:endParaRPr lang="ru-RU" sz="1600" b="1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189.619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205.141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0.0517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0.0310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0.0029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332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ter_rec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208.261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139.214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0.0453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0.0133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382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17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5240" y="2377435"/>
            <a:ext cx="3971778" cy="3682217"/>
            <a:chOff x="-12278" y="2172884"/>
            <a:chExt cx="3199358" cy="3682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6" name="Object 23">
                        <a:extLst>
                          <a:ext uri="{FF2B5EF4-FFF2-40B4-BE49-F238E27FC236}">
                            <a16:creationId xmlns:a16="http://schemas.microsoft.com/office/drawing/2014/main" id="{00B8CA38-CACC-44DD-938C-A6B5C05E5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ДИФФУЗИЯ. ВЯЗКОСТЬ</a:t>
            </a:r>
          </a:p>
        </p:txBody>
      </p:sp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0" y="3014526"/>
            <a:ext cx="4612311" cy="26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blipFill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ru-RU" sz="2400" b="0" i="1" dirty="0">
                    <a:latin typeface="Cambria Math" panose="02040503050406030204" pitchFamily="18" charset="0"/>
                  </a:rPr>
                </a:br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42751" y="63954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r>
              <a:rPr lang="ru-RU" sz="2000" b="1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-74823" y="1767467"/>
            <a:ext cx="464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r>
              <a:rPr lang="ru-RU" sz="2000" b="1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704359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A75C50D6-B772-4D9C-852C-964EC62B22B5}"/>
              </a:ext>
            </a:extLst>
          </p:cNvPr>
          <p:cNvSpPr/>
          <p:nvPr/>
        </p:nvSpPr>
        <p:spPr>
          <a:xfrm flipH="1">
            <a:off x="2809235" y="218424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8662BEF-B2B7-4312-8F37-402E0B35F5FF}"/>
              </a:ext>
            </a:extLst>
          </p:cNvPr>
          <p:cNvSpPr/>
          <p:nvPr/>
        </p:nvSpPr>
        <p:spPr>
          <a:xfrm flipH="1">
            <a:off x="2755909" y="204450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CB68CE6-1767-4C04-8E3F-13F8E5C1D988}"/>
              </a:ext>
            </a:extLst>
          </p:cNvPr>
          <p:cNvSpPr/>
          <p:nvPr/>
        </p:nvSpPr>
        <p:spPr>
          <a:xfrm flipH="1">
            <a:off x="2676312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EA92F35-6427-47DA-B870-2B55BC2F69FC}"/>
              </a:ext>
            </a:extLst>
          </p:cNvPr>
          <p:cNvSpPr/>
          <p:nvPr/>
        </p:nvSpPr>
        <p:spPr>
          <a:xfrm flipH="1">
            <a:off x="2551659" y="2000528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A61D520-7ADD-457B-B7A3-079DBBDAA597}"/>
              </a:ext>
            </a:extLst>
          </p:cNvPr>
          <p:cNvSpPr/>
          <p:nvPr/>
        </p:nvSpPr>
        <p:spPr>
          <a:xfrm flipH="1">
            <a:off x="2655062" y="2054193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2A412A-CB60-48CF-9E6E-364802FE22E1}"/>
              </a:ext>
            </a:extLst>
          </p:cNvPr>
          <p:cNvSpPr/>
          <p:nvPr/>
        </p:nvSpPr>
        <p:spPr>
          <a:xfrm flipH="1">
            <a:off x="2482399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9713678-6FA8-4A48-AF41-EABF7A5F82B4}"/>
              </a:ext>
            </a:extLst>
          </p:cNvPr>
          <p:cNvSpPr/>
          <p:nvPr/>
        </p:nvSpPr>
        <p:spPr>
          <a:xfrm flipH="1">
            <a:off x="2619121" y="21848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/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7A34BA12-40B1-4750-8CF8-296D15B62346}"/>
              </a:ext>
            </a:extLst>
          </p:cNvPr>
          <p:cNvSpPr txBox="1"/>
          <p:nvPr/>
        </p:nvSpPr>
        <p:spPr>
          <a:xfrm>
            <a:off x="4614751" y="311453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Стокса: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/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A1ABB42-935D-409A-838B-F21B9AC1CC68}"/>
              </a:ext>
            </a:extLst>
          </p:cNvPr>
          <p:cNvSpPr txBox="1"/>
          <p:nvPr/>
        </p:nvSpPr>
        <p:spPr>
          <a:xfrm>
            <a:off x="4170172" y="571593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/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51B7273-C166-4331-87CC-12776B1490FD}"/>
              </a:ext>
            </a:extLst>
          </p:cNvPr>
          <p:cNvSpPr txBox="1"/>
          <p:nvPr/>
        </p:nvSpPr>
        <p:spPr>
          <a:xfrm>
            <a:off x="4574440" y="316694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Ньютона:</a:t>
            </a: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B63955FA-ED2B-4D9B-9EE4-2F287EE378E5}"/>
              </a:ext>
            </a:extLst>
          </p:cNvPr>
          <p:cNvGrpSpPr/>
          <p:nvPr/>
        </p:nvGrpSpPr>
        <p:grpSpPr>
          <a:xfrm>
            <a:off x="5138109" y="1367626"/>
            <a:ext cx="3681703" cy="2111146"/>
            <a:chOff x="15711" y="709762"/>
            <a:chExt cx="4927132" cy="2618711"/>
          </a:xfrm>
        </p:grpSpPr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32CAD608-C314-4A58-8972-591AAFB970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8F1D4EE2-D12A-43CE-995C-C5C086B3F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0C950E-7C57-487C-AC4E-A45419A0523C}"/>
              </a:ext>
            </a:extLst>
          </p:cNvPr>
          <p:cNvSpPr txBox="1"/>
          <p:nvPr/>
        </p:nvSpPr>
        <p:spPr>
          <a:xfrm>
            <a:off x="4594595" y="3486706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Стокса:</a:t>
            </a:r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75618"/>
            <a:ext cx="4554197" cy="3187938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Нахождение вязкостей и коэффициентов диффузии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17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958621"/>
              </p:ext>
            </p:extLst>
          </p:nvPr>
        </p:nvGraphicFramePr>
        <p:xfrm>
          <a:off x="1580312" y="4029076"/>
          <a:ext cx="6094412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Worksheet" r:id="rId5" imgW="4853796" imgH="1409780" progId="Excel.Sheet.12">
                  <p:embed/>
                </p:oleObj>
              </mc:Choice>
              <mc:Fallback>
                <p:oleObj name="Worksheet" r:id="rId5" imgW="4853796" imgH="1409780" progId="Excel.Sheet.12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5411D0B9-6262-49DE-A966-538C721E0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0312" y="4029076"/>
                        <a:ext cx="6094412" cy="177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4523594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3670860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942B90-529C-4690-9FC9-7B9E641CEE18}"/>
              </a:ext>
            </a:extLst>
          </p:cNvPr>
          <p:cNvSpPr/>
          <p:nvPr/>
        </p:nvSpPr>
        <p:spPr>
          <a:xfrm>
            <a:off x="2865301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/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Объект 22">
            <a:extLst>
              <a:ext uri="{FF2B5EF4-FFF2-40B4-BE49-F238E27FC236}">
                <a16:creationId xmlns:a16="http://schemas.microsoft.com/office/drawing/2014/main" id="{42B08FF6-1AED-43BE-9267-9551EDD00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518" y="700425"/>
            <a:ext cx="4518758" cy="316313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2D8ADEE-5639-4121-BBE4-F04F1FC8612C}"/>
              </a:ext>
            </a:extLst>
          </p:cNvPr>
          <p:cNvSpPr/>
          <p:nvPr/>
        </p:nvSpPr>
        <p:spPr>
          <a:xfrm>
            <a:off x="6102665" y="4104813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/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6FD0E10-A0E6-4400-9570-53E94C6F24B8}"/>
              </a:ext>
            </a:extLst>
          </p:cNvPr>
          <p:cNvSpPr/>
          <p:nvPr/>
        </p:nvSpPr>
        <p:spPr>
          <a:xfrm>
            <a:off x="5390113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/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/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C0BDE40-F756-4586-8AB4-90E89A3F8BE2}"/>
              </a:ext>
            </a:extLst>
          </p:cNvPr>
          <p:cNvSpPr/>
          <p:nvPr/>
        </p:nvSpPr>
        <p:spPr>
          <a:xfrm>
            <a:off x="6992579" y="4090307"/>
            <a:ext cx="207512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/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EF0130-17C1-4B1B-AA22-58A8D739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B38FEE-F4C9-4AC4-A0A3-F064C168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2772954"/>
            <a:ext cx="9144000" cy="69668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48392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228425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инициируемой системой о-хинон/амин, </a:t>
            </a:r>
            <a:br>
              <a:rPr lang="ru-RU" sz="2400" dirty="0"/>
            </a:br>
            <a:r>
              <a:rPr lang="ru-RU" sz="2400" dirty="0"/>
              <a:t>которая учитывает кинетику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и диффузионные процессы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Задачи: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Построение системы дифференциальных уравнений для описания механизма фотовосстановления и полимеризации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Изучение влияния параметров (констант скоростей) на концентрацию действующих компонентов в системе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Выбор наиболее оптимального метода численного решения системы.</a:t>
            </a:r>
          </a:p>
          <a:p>
            <a:pPr marL="804863" indent="-447675">
              <a:buFont typeface="Wingdings" panose="05000000000000000000" pitchFamily="2" charset="2"/>
              <a:buChar char="q"/>
            </a:pPr>
            <a:r>
              <a:rPr lang="ru-RU" dirty="0"/>
              <a:t>Оценка коэффициентов диффузии компонентов.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Учет диффузионных процессов при полимеризации.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A817DF-14E5-4F5C-81AE-73990DED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B4C2C-2D0A-4396-A0D2-72DC1D17CB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3A2FD59-BEE9-4F3B-A395-A0F1C21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Благодарности</a:t>
            </a:r>
          </a:p>
        </p:txBody>
      </p:sp>
    </p:spTree>
    <p:extLst>
      <p:ext uri="{BB962C8B-B14F-4D97-AF65-F5344CB8AC3E}">
        <p14:creationId xmlns:p14="http://schemas.microsoft.com/office/powerpoint/2010/main" val="225921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594360"/>
            <a:ext cx="7892943" cy="27798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3734913"/>
            <a:ext cx="7892944" cy="239592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97233" y="3374192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75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0" y="590882"/>
            <a:ext cx="7406640" cy="36874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39" y="4370665"/>
            <a:ext cx="8577074" cy="24431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430363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85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F2F154-03CE-42AF-93E2-A2513712BE7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66FB7-5679-451D-861B-614DACAD90F1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" y="3633223"/>
            <a:ext cx="4506007" cy="28854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882" y="695252"/>
            <a:ext cx="4527345" cy="28269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6659" y="3631724"/>
            <a:ext cx="4512101" cy="2885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63975"/>
            <a:ext cx="4527344" cy="2861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308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,</a:t>
                </a:r>
                <a:r>
                  <a:rPr lang="ru-RU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9" y="3659094"/>
            <a:ext cx="4509629" cy="2933729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"/>
          <a:stretch/>
        </p:blipFill>
        <p:spPr>
          <a:xfrm>
            <a:off x="12154" y="591955"/>
            <a:ext cx="4527380" cy="2979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98734" y="4717780"/>
                <a:ext cx="1653914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4" y="4717780"/>
                <a:ext cx="1653914" cy="1077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09B93A-4C3B-4037-A671-80504F303FB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1040" y="3640625"/>
            <a:ext cx="4500554" cy="29570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64FF30-1C51-44A6-924F-0FA42B1CF7C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688" y="628531"/>
            <a:ext cx="4496865" cy="29570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DA53627-BF91-46EB-B52E-CB06E8BD67D9}"/>
                  </a:ext>
                </a:extLst>
              </p:cNvPr>
              <p:cNvSpPr/>
              <p:nvPr/>
            </p:nvSpPr>
            <p:spPr>
              <a:xfrm>
                <a:off x="7777787" y="2546091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DA53627-BF91-46EB-B52E-CB06E8BD6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787" y="2546091"/>
                <a:ext cx="1237711" cy="622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95D800-B6A9-4DF9-976E-00AC865DF92D}"/>
                  </a:ext>
                </a:extLst>
              </p:cNvPr>
              <p:cNvSpPr/>
              <p:nvPr/>
            </p:nvSpPr>
            <p:spPr>
              <a:xfrm>
                <a:off x="7889612" y="5480955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95D800-B6A9-4DF9-976E-00AC865DF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12" y="5480955"/>
                <a:ext cx="101406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35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sz="2400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6" y="3643351"/>
            <a:ext cx="4521416" cy="28699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536" y="621525"/>
            <a:ext cx="4462174" cy="289432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192" y="582612"/>
            <a:ext cx="4539536" cy="29332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69164" y="2204091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64" y="2204091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79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114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066141-AC06-40F2-8960-16765A74A344}"/>
              </a:ext>
            </a:extLst>
          </p:cNvPr>
          <p:cNvSpPr/>
          <p:nvPr/>
        </p:nvSpPr>
        <p:spPr>
          <a:xfrm>
            <a:off x="833120" y="3794837"/>
            <a:ext cx="198120" cy="391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7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Реагирующие вещества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319655"/>
              </p:ext>
            </p:extLst>
          </p:nvPr>
        </p:nvGraphicFramePr>
        <p:xfrm>
          <a:off x="3857625" y="3109119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7625" y="3109119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17537"/>
              </p:ext>
            </p:extLst>
          </p:nvPr>
        </p:nvGraphicFramePr>
        <p:xfrm>
          <a:off x="159079" y="5272628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79" y="5272628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264968"/>
              </p:ext>
            </p:extLst>
          </p:nvPr>
        </p:nvGraphicFramePr>
        <p:xfrm>
          <a:off x="159079" y="861255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CS ChemDraw Drawing" r:id="rId7" imgW="7313666" imgH="1406402" progId="ChemDraw.Document.6.0">
                  <p:embed/>
                </p:oleObj>
              </mc:Choice>
              <mc:Fallback>
                <p:oleObj name="CS ChemDraw Drawing" r:id="rId7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079" y="861255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F4015A-0BEC-4E4E-9774-C6B0C70CF03C}"/>
              </a:ext>
            </a:extLst>
          </p:cNvPr>
          <p:cNvGrpSpPr/>
          <p:nvPr/>
        </p:nvGrpSpPr>
        <p:grpSpPr>
          <a:xfrm>
            <a:off x="158750" y="2743200"/>
            <a:ext cx="3352800" cy="2052638"/>
            <a:chOff x="158750" y="2536899"/>
            <a:chExt cx="3352800" cy="2052638"/>
          </a:xfrm>
        </p:grpSpPr>
        <p:graphicFrame>
          <p:nvGraphicFramePr>
            <p:cNvPr id="14" name="Объект 13">
              <a:extLst>
                <a:ext uri="{FF2B5EF4-FFF2-40B4-BE49-F238E27FC236}">
                  <a16:creationId xmlns:a16="http://schemas.microsoft.com/office/drawing/2014/main" id="{E48A6BED-AA11-4D4C-ACEF-6458E3E2A9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377190"/>
                </p:ext>
              </p:extLst>
            </p:nvPr>
          </p:nvGraphicFramePr>
          <p:xfrm>
            <a:off x="158750" y="2536899"/>
            <a:ext cx="3352800" cy="2052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8" name="CS ChemDraw Drawing" r:id="rId9" imgW="3352723" imgH="2052794" progId="ChemDraw.Document.6.0">
                    <p:embed/>
                  </p:oleObj>
                </mc:Choice>
                <mc:Fallback>
                  <p:oleObj name="CS ChemDraw Drawing" r:id="rId9" imgW="3352723" imgH="2052794" progId="ChemDraw.Document.6.0">
                    <p:embed/>
                    <p:pic>
                      <p:nvPicPr>
                        <p:cNvPr id="14" name="Объект 13">
                          <a:extLst>
                            <a:ext uri="{FF2B5EF4-FFF2-40B4-BE49-F238E27FC236}">
                              <a16:creationId xmlns:a16="http://schemas.microsoft.com/office/drawing/2014/main" id="{E48A6BED-AA11-4D4C-ACEF-6458E3E2A9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8750" y="2536899"/>
                          <a:ext cx="3352800" cy="2052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0322A-376A-454A-B603-21AC0D9EA68D}"/>
                </a:ext>
              </a:extLst>
            </p:cNvPr>
            <p:cNvSpPr txBox="1"/>
            <p:nvPr/>
          </p:nvSpPr>
          <p:spPr>
            <a:xfrm>
              <a:off x="1427119" y="4138221"/>
              <a:ext cx="7008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dirty="0"/>
                <a:t>ПЭТА</a:t>
              </a: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340ACB30-5D84-482F-8229-3F8F89B38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62017"/>
              </p:ext>
            </p:extLst>
          </p:nvPr>
        </p:nvGraphicFramePr>
        <p:xfrm>
          <a:off x="5830888" y="1885950"/>
          <a:ext cx="3287712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CS ChemDraw Drawing" r:id="rId11" imgW="3287086" imgH="2038976" progId="ChemDraw.Document.6.0">
                  <p:embed/>
                </p:oleObj>
              </mc:Choice>
              <mc:Fallback>
                <p:oleObj name="CS ChemDraw Drawing" r:id="rId11" imgW="3287086" imgH="2038976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340ACB30-5D84-482F-8229-3F8F89B38A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30888" y="1885950"/>
                        <a:ext cx="3287712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14F5D6F-777E-4607-88A9-FE8ADC78BD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176861"/>
              </p:ext>
            </p:extLst>
          </p:nvPr>
        </p:nvGraphicFramePr>
        <p:xfrm>
          <a:off x="5829300" y="4181475"/>
          <a:ext cx="32861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CS ChemDraw Drawing" r:id="rId13" imgW="3285552" imgH="2119736" progId="ChemDraw.Document.6.0">
                  <p:embed/>
                </p:oleObj>
              </mc:Choice>
              <mc:Fallback>
                <p:oleObj name="CS ChemDraw Drawing" r:id="rId13" imgW="3285552" imgH="2119736" progId="ChemDraw.Document.6.0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314F5D6F-777E-4607-88A9-FE8ADC78BD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29300" y="4181475"/>
                        <a:ext cx="3286125" cy="211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5210066A-32D8-49B6-AD69-372D04FF6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896309"/>
              </p:ext>
            </p:extLst>
          </p:nvPr>
        </p:nvGraphicFramePr>
        <p:xfrm>
          <a:off x="3857625" y="4795838"/>
          <a:ext cx="1444625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CS ChemDraw Drawing" r:id="rId15" imgW="1444637" imgH="1836306" progId="ChemDraw.Document.6.0">
                  <p:embed/>
                </p:oleObj>
              </mc:Choice>
              <mc:Fallback>
                <p:oleObj name="CS ChemDraw Drawing" r:id="rId15" imgW="1444637" imgH="1836306" progId="ChemDraw.Document.6.0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5210066A-32D8-49B6-AD69-372D04FF6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57625" y="4795838"/>
                        <a:ext cx="1444625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" y="1332264"/>
            <a:ext cx="4175581" cy="307978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C7EEF7-23A6-4DA5-9125-40BE51343598}"/>
              </a:ext>
            </a:extLst>
          </p:cNvPr>
          <p:cNvSpPr/>
          <p:nvPr/>
        </p:nvSpPr>
        <p:spPr>
          <a:xfrm>
            <a:off x="135896" y="4492470"/>
            <a:ext cx="4092887" cy="6153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4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387175" y="983675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Из закона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ru-RU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num>
                            <m:den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ru-RU" sz="280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ru-RU" sz="28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ru-RU" sz="28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472292" y="2687937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5D90-4352-4AD3-AF6C-AEB83AA2EDDC}"/>
              </a:ext>
            </a:extLst>
          </p:cNvPr>
          <p:cNvSpPr txBox="1"/>
          <p:nvPr/>
        </p:nvSpPr>
        <p:spPr>
          <a:xfrm flipH="1">
            <a:off x="92843" y="711183"/>
            <a:ext cx="41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Диаграмма переходов между возбужденными состояниями хинона: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FEB721-F966-4103-AC19-66A6B4C96D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943" r="56068"/>
          <a:stretch/>
        </p:blipFill>
        <p:spPr>
          <a:xfrm>
            <a:off x="143517" y="4507711"/>
            <a:ext cx="1936744" cy="5406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1F3ECA6-3F15-4AA0-B761-9CB315683B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21" t="31327" r="3981" b="10879"/>
          <a:stretch/>
        </p:blipFill>
        <p:spPr>
          <a:xfrm>
            <a:off x="2296162" y="4709160"/>
            <a:ext cx="1899918" cy="309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/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1600" b="0" i="0" smtClean="0"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BCBACF5-0552-4CBB-B685-436216F27121}"/>
              </a:ext>
            </a:extLst>
          </p:cNvPr>
          <p:cNvCxnSpPr>
            <a:cxnSpLocks/>
          </p:cNvCxnSpPr>
          <p:nvPr/>
        </p:nvCxnSpPr>
        <p:spPr>
          <a:xfrm>
            <a:off x="3006090" y="3478530"/>
            <a:ext cx="0" cy="850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/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 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7364"/>
              </p:ext>
            </p:extLst>
          </p:nvPr>
        </p:nvGraphicFramePr>
        <p:xfrm>
          <a:off x="675984" y="2809316"/>
          <a:ext cx="7783539" cy="93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CS ChemDraw Drawing" r:id="rId3" imgW="5541149" imgH="666045" progId="ChemDraw.Document.6.0">
                  <p:embed/>
                </p:oleObj>
              </mc:Choice>
              <mc:Fallback>
                <p:oleObj name="CS ChemDraw Drawing" r:id="rId3" imgW="5541149" imgH="666045" progId="ChemDraw.Document.6.0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8FEA6AC-B0F7-4F37-B7AD-7316A2A546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84" y="2809316"/>
                        <a:ext cx="7783539" cy="93626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30" y="676091"/>
            <a:ext cx="7861127" cy="1521508"/>
          </a:xfrm>
          <a:prstGeom prst="rect">
            <a:avLst/>
          </a:prstGeom>
          <a:ln w="28575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/>
          </a:bodyPr>
          <a:lstStyle/>
          <a:p>
            <a:r>
              <a:rPr lang="ru-RU" dirty="0"/>
              <a:t>Фотовосстановление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" y="2073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84960"/>
              </p:ext>
            </p:extLst>
          </p:nvPr>
        </p:nvGraphicFramePr>
        <p:xfrm>
          <a:off x="622771" y="4973181"/>
          <a:ext cx="7890686" cy="92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16DF5C01-2768-4071-A495-F150144831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1" y="4973181"/>
                        <a:ext cx="7890686" cy="92698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675984" y="4237454"/>
            <a:ext cx="7578441" cy="580453"/>
            <a:chOff x="7337" y="2947243"/>
            <a:chExt cx="8973680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7" y="2947243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071" y="3117127"/>
              <a:ext cx="3965946" cy="389004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6110" y="375853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3F263F-17D6-49EB-8D3E-53B8A65C3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122" y="1438650"/>
            <a:ext cx="3303206" cy="118808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8B4FB4-C856-4E9B-918C-86272B7203B2}"/>
              </a:ext>
            </a:extLst>
          </p:cNvPr>
          <p:cNvSpPr/>
          <p:nvPr/>
        </p:nvSpPr>
        <p:spPr>
          <a:xfrm>
            <a:off x="627652" y="682535"/>
            <a:ext cx="7888695" cy="3076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581C0D0-6837-440F-AF46-9C8B7ACF5B18}"/>
              </a:ext>
            </a:extLst>
          </p:cNvPr>
          <p:cNvGrpSpPr/>
          <p:nvPr/>
        </p:nvGrpSpPr>
        <p:grpSpPr>
          <a:xfrm>
            <a:off x="5104628" y="5944003"/>
            <a:ext cx="3354895" cy="383733"/>
            <a:chOff x="8976361" y="5131908"/>
            <a:chExt cx="3354895" cy="383733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9C561298-13D7-4C3C-8D6A-BEC919E56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591"/>
            <a:stretch/>
          </p:blipFill>
          <p:spPr>
            <a:xfrm>
              <a:off x="9619489" y="5131908"/>
              <a:ext cx="2711767" cy="383733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56A86BD5-6B17-4DC3-A50A-3D422E656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" r="82827" b="-1"/>
            <a:stretch/>
          </p:blipFill>
          <p:spPr>
            <a:xfrm>
              <a:off x="8976361" y="5131908"/>
              <a:ext cx="643128" cy="383721"/>
            </a:xfrm>
            <a:prstGeom prst="rect">
              <a:avLst/>
            </a:prstGeom>
          </p:spPr>
        </p:pic>
      </p:grp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CC304CB-8F4B-4110-8ED5-4E50C83739A7}"/>
              </a:ext>
            </a:extLst>
          </p:cNvPr>
          <p:cNvSpPr/>
          <p:nvPr/>
        </p:nvSpPr>
        <p:spPr>
          <a:xfrm>
            <a:off x="624762" y="4957841"/>
            <a:ext cx="7888695" cy="1398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7" y="4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2222"/>
              </p:ext>
            </p:extLst>
          </p:nvPr>
        </p:nvGraphicFramePr>
        <p:xfrm>
          <a:off x="626655" y="682534"/>
          <a:ext cx="7888695" cy="134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448E51C-95F9-4EB4-A55C-4807D6E709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682534"/>
                        <a:ext cx="7888695" cy="134086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54815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1869"/>
              </p:ext>
            </p:extLst>
          </p:nvPr>
        </p:nvGraphicFramePr>
        <p:xfrm>
          <a:off x="626655" y="3596326"/>
          <a:ext cx="7888695" cy="115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CBDD1B98-B667-481A-B108-293EDFF583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3596326"/>
                        <a:ext cx="7888695" cy="115051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1070442" y="5280416"/>
            <a:ext cx="3500559" cy="60527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74684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4858851" y="5462924"/>
            <a:ext cx="3214707" cy="305958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ED90EC-0A81-48AF-B86C-4873C44A85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97"/>
          <a:stretch/>
        </p:blipFill>
        <p:spPr>
          <a:xfrm>
            <a:off x="5745464" y="2254698"/>
            <a:ext cx="2769886" cy="2988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458D5B-CA00-43F4-A048-59D97E7AF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418" r="88912"/>
          <a:stretch/>
        </p:blipFill>
        <p:spPr>
          <a:xfrm>
            <a:off x="5334313" y="2185410"/>
            <a:ext cx="415367" cy="36292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2FC6BB-CA44-47B4-BDFF-A933A6A9DAE2}"/>
              </a:ext>
            </a:extLst>
          </p:cNvPr>
          <p:cNvSpPr/>
          <p:nvPr/>
        </p:nvSpPr>
        <p:spPr>
          <a:xfrm>
            <a:off x="626655" y="682533"/>
            <a:ext cx="7888695" cy="19303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7E78A9B-8C03-402D-A469-2F6FFC8286DA}"/>
              </a:ext>
            </a:extLst>
          </p:cNvPr>
          <p:cNvGrpSpPr/>
          <p:nvPr/>
        </p:nvGrpSpPr>
        <p:grpSpPr>
          <a:xfrm>
            <a:off x="626654" y="3573419"/>
            <a:ext cx="7888695" cy="1263351"/>
            <a:chOff x="622407" y="3553433"/>
            <a:chExt cx="7888695" cy="126335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D6871DB-2BDA-40A4-B7A9-E1E68E58968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2898" y="3643289"/>
              <a:ext cx="3829763" cy="10836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0A34D9C-0231-4B7C-958A-355C41CD3AA0}"/>
                </a:ext>
              </a:extLst>
            </p:cNvPr>
            <p:cNvSpPr/>
            <p:nvPr/>
          </p:nvSpPr>
          <p:spPr>
            <a:xfrm>
              <a:off x="622407" y="3553433"/>
              <a:ext cx="7888695" cy="126335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D8C84F5-0B1A-4CD5-9CD2-FBBA5371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210" y="3889539"/>
              <a:ext cx="3408062" cy="647342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Радикальные Реакции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" y="12807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28764"/>
              </p:ext>
            </p:extLst>
          </p:nvPr>
        </p:nvGraphicFramePr>
        <p:xfrm>
          <a:off x="626652" y="1063311"/>
          <a:ext cx="7888695" cy="88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CS ChemDraw Drawing" r:id="rId5" imgW="5001634" imgH="563789" progId="ChemDraw.Document.6.0">
                  <p:embed/>
                </p:oleObj>
              </mc:Choice>
              <mc:Fallback>
                <p:oleObj name="CS ChemDraw Drawing" r:id="rId5" imgW="5001634" imgH="563789" progId="ChemDraw.Document.6.0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3C38A6D-E6A3-4B29-9321-551B37E9A6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2" y="1063311"/>
                        <a:ext cx="7888695" cy="88875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84462" y="2400396"/>
            <a:ext cx="3687538" cy="609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565" y="2504349"/>
            <a:ext cx="2781479" cy="368727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199355" y="195206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979031-0837-4C4F-9FB9-FB22FE5417E6}"/>
              </a:ext>
            </a:extLst>
          </p:cNvPr>
          <p:cNvSpPr/>
          <p:nvPr/>
        </p:nvSpPr>
        <p:spPr>
          <a:xfrm>
            <a:off x="626653" y="694324"/>
            <a:ext cx="7888695" cy="125773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/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~0.5∗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Фотодекарбонилирование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0025CC5-ADF8-4242-9BAB-485B07E48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742569"/>
              </p:ext>
            </p:extLst>
          </p:nvPr>
        </p:nvGraphicFramePr>
        <p:xfrm>
          <a:off x="1360511" y="693560"/>
          <a:ext cx="6422978" cy="3887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CS ChemDraw Drawing" r:id="rId3" imgW="4503219" imgH="2738492" progId="ChemDraw.Document.6.0">
                  <p:embed/>
                </p:oleObj>
              </mc:Choice>
              <mc:Fallback>
                <p:oleObj name="CS ChemDraw Drawing" r:id="rId3" imgW="4503219" imgH="2738492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90025CC5-ADF8-4242-9BAB-485B07E487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11" y="693560"/>
                        <a:ext cx="6422978" cy="388700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25D7A6-42F1-4C14-9035-F2D3137B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38" y="2472474"/>
            <a:ext cx="2686851" cy="2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9" y="3877103"/>
            <a:ext cx="3686352" cy="57692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" y="730098"/>
            <a:ext cx="3780665" cy="6009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972913" y="770126"/>
            <a:ext cx="3508008" cy="504031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622407" y="676841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95" y="2104395"/>
            <a:ext cx="4288039" cy="12784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622407" y="2080615"/>
            <a:ext cx="7892943" cy="13352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657286" y="4037310"/>
            <a:ext cx="3080974" cy="390000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22407" y="5133761"/>
            <a:ext cx="4392396" cy="1048308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108330" y="5205840"/>
            <a:ext cx="3323367" cy="923055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620416" y="5040852"/>
            <a:ext cx="7890686" cy="1247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2F85AF-A281-42BB-9B21-944B6832A72E}"/>
              </a:ext>
            </a:extLst>
          </p:cNvPr>
          <p:cNvGrpSpPr/>
          <p:nvPr/>
        </p:nvGrpSpPr>
        <p:grpSpPr>
          <a:xfrm>
            <a:off x="5318853" y="2542314"/>
            <a:ext cx="3080974" cy="390000"/>
            <a:chOff x="3666292" y="5031119"/>
            <a:chExt cx="4621410" cy="542925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179CA7A1-6BE1-48D2-98CC-D4CA2EC8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B16BDF5-0BF4-444E-817B-A4963B52A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5003</TotalTime>
  <Words>750</Words>
  <Application>Microsoft Office PowerPoint</Application>
  <PresentationFormat>Экран (4:3)</PresentationFormat>
  <Paragraphs>252</Paragraphs>
  <Slides>27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Тема Office</vt:lpstr>
      <vt:lpstr>CS ChemDraw Drawing</vt:lpstr>
      <vt:lpstr>Рисунок</vt:lpstr>
      <vt:lpstr>Worksheet</vt:lpstr>
      <vt:lpstr>Моделирование процесса полимеризации композиций ДМЭГ/бутанол, ПЭТА/бутанол и ОКМ-2/бутанол, инициируемого системой о-хинон/амин</vt:lpstr>
      <vt:lpstr>ЦЕЛЬ РАБОТЫ </vt:lpstr>
      <vt:lpstr>Реагирующие вещества</vt:lpstr>
      <vt:lpstr>Активация хинона</vt:lpstr>
      <vt:lpstr>Фотовосстановление</vt:lpstr>
      <vt:lpstr>Реакции фенолэфира</vt:lpstr>
      <vt:lpstr>Радикальные Реакции</vt:lpstr>
      <vt:lpstr>Фотодекарбонилирование</vt:lpstr>
      <vt:lpstr>Рост и передача цепи</vt:lpstr>
      <vt:lpstr>Ингибирование и обрыв</vt:lpstr>
      <vt:lpstr>Исследование кинетики ОКМ-2</vt:lpstr>
      <vt:lpstr>Исследование кинетики ДМЭГ</vt:lpstr>
      <vt:lpstr>Исследование кинетики ПЭТА</vt:lpstr>
      <vt:lpstr>Влияние констант скорости на кинетику</vt:lpstr>
      <vt:lpstr>Описание диффузионной модели</vt:lpstr>
      <vt:lpstr>ДИФФУЗИЯ. ВЯЗКОСТЬ</vt:lpstr>
      <vt:lpstr>Нахождение вязкостей и коэффициентов диффузии</vt:lpstr>
      <vt:lpstr>ВЫВОДЫ</vt:lpstr>
      <vt:lpstr>Спасибо за внимание !</vt:lpstr>
      <vt:lpstr>Благодарности</vt:lpstr>
      <vt:lpstr>Редукция схемы полимеризации</vt:lpstr>
      <vt:lpstr>Редукция схемы фотоинициирования</vt:lpstr>
      <vt:lpstr>Влияние k_l, k_diff, k_r, k_p</vt:lpstr>
      <vt:lpstr>Влияние k_dQ, k_(rD-rec), k_(rD-dis), k_prop, k_inh</vt:lpstr>
      <vt:lpstr>Влияние k_(trans-sol), k_(trans-m), k_(ter-rec) на конверсию</vt:lpstr>
      <vt:lpstr>НАХОЖДЕНИЕ ВЯЗКОСТЕЙ</vt:lpstr>
      <vt:lpstr>МОЛЕКУЛЯРНАЯ ДИНАМИКА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264</cp:revision>
  <dcterms:created xsi:type="dcterms:W3CDTF">2024-04-02T18:34:12Z</dcterms:created>
  <dcterms:modified xsi:type="dcterms:W3CDTF">2024-06-02T02:17:57Z</dcterms:modified>
</cp:coreProperties>
</file>